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3" r:id="rId3"/>
    <p:sldId id="284" r:id="rId4"/>
    <p:sldId id="288" r:id="rId5"/>
    <p:sldId id="285" r:id="rId6"/>
    <p:sldId id="286" r:id="rId7"/>
    <p:sldId id="287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83"/>
            <p14:sldId id="284"/>
            <p14:sldId id="288"/>
            <p14:sldId id="285"/>
            <p14:sldId id="286"/>
            <p14:sldId id="287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>
        <p:scale>
          <a:sx n="74" d="100"/>
          <a:sy n="74" d="100"/>
        </p:scale>
        <p:origin x="104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1" y="262786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10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901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3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8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3" y="26278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1" y="262786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5" y="448630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0B1404-D7A8-476E-94C4-21C0ED057B6B}"/>
              </a:ext>
            </a:extLst>
          </p:cNvPr>
          <p:cNvSpPr/>
          <p:nvPr/>
        </p:nvSpPr>
        <p:spPr>
          <a:xfrm>
            <a:off x="-83976" y="-190500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AC949D-172F-442E-ABD4-3EF3F13BE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099" y="-190500"/>
            <a:ext cx="9212850" cy="704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898" y="2284042"/>
            <a:ext cx="9144000" cy="1790700"/>
          </a:xfrm>
        </p:spPr>
        <p:txBody>
          <a:bodyPr/>
          <a:lstStyle/>
          <a:p>
            <a:r>
              <a:rPr lang="en-US" dirty="0"/>
              <a:t>The Sparks Foundation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74" y="3326892"/>
            <a:ext cx="9144000" cy="2654030"/>
          </a:xfrm>
        </p:spPr>
        <p:txBody>
          <a:bodyPr/>
          <a:lstStyle/>
          <a:p>
            <a:r>
              <a:rPr lang="en-IN" sz="2000" dirty="0"/>
              <a:t>Data Science &amp; Business Analytics Intern</a:t>
            </a:r>
          </a:p>
          <a:p>
            <a:r>
              <a:rPr lang="en-IN" sz="2000" dirty="0"/>
              <a:t>TASK – 2 : Prediction Using Unsupervised Learning </a:t>
            </a:r>
            <a:br>
              <a:rPr lang="en-IN" sz="2000" dirty="0"/>
            </a:br>
            <a:r>
              <a:rPr lang="en-IN" sz="2000" dirty="0"/>
              <a:t>                (K-Means Clustering)</a:t>
            </a:r>
          </a:p>
          <a:p>
            <a:endParaRPr lang="en-IN" sz="2000" dirty="0"/>
          </a:p>
          <a:p>
            <a:r>
              <a:rPr lang="en-IN" sz="2000" i="1" dirty="0"/>
              <a:t>Author : Sagar Kishore Dakua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1488C9-4259-4D07-872D-E3547DFCD0C4}"/>
              </a:ext>
            </a:extLst>
          </p:cNvPr>
          <p:cNvSpPr/>
          <p:nvPr/>
        </p:nvSpPr>
        <p:spPr>
          <a:xfrm>
            <a:off x="803074" y="855159"/>
            <a:ext cx="1050448" cy="121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DFC52-82D1-4C66-8031-9018A9AD4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6" y="960895"/>
            <a:ext cx="976875" cy="12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D522F3-F5D8-4CB5-B8E0-91E8E00906F8}"/>
              </a:ext>
            </a:extLst>
          </p:cNvPr>
          <p:cNvSpPr/>
          <p:nvPr/>
        </p:nvSpPr>
        <p:spPr>
          <a:xfrm>
            <a:off x="-83976" y="-190500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22C17-595E-4F2C-A457-63502552E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099" y="-190500"/>
            <a:ext cx="9212850" cy="7048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C86449-840B-49FD-B739-D0F9AA07DD6F}"/>
              </a:ext>
            </a:extLst>
          </p:cNvPr>
          <p:cNvSpPr txBox="1">
            <a:spLocks/>
          </p:cNvSpPr>
          <p:nvPr/>
        </p:nvSpPr>
        <p:spPr>
          <a:xfrm>
            <a:off x="497599" y="1987418"/>
            <a:ext cx="10820433" cy="1026367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Prediction Using </a:t>
            </a:r>
            <a:r>
              <a:rPr lang="en-IN" sz="3600" dirty="0"/>
              <a:t>Unsupervised</a:t>
            </a:r>
            <a:r>
              <a:rPr lang="en-IN" sz="4000" dirty="0"/>
              <a:t> ML: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59D1FC0-5E24-4177-9A26-A96BDD71C232}"/>
              </a:ext>
            </a:extLst>
          </p:cNvPr>
          <p:cNvSpPr txBox="1">
            <a:spLocks/>
          </p:cNvSpPr>
          <p:nvPr/>
        </p:nvSpPr>
        <p:spPr>
          <a:xfrm>
            <a:off x="1001452" y="3116033"/>
            <a:ext cx="6792045" cy="2444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Machine Learning: K-Means Clustering</a:t>
            </a:r>
          </a:p>
          <a:p>
            <a:r>
              <a:rPr lang="en-IN" sz="2000" dirty="0"/>
              <a:t>Language: Python</a:t>
            </a:r>
          </a:p>
          <a:p>
            <a:r>
              <a:rPr lang="en-IN" sz="2000" dirty="0"/>
              <a:t>IDE: Jupyter Notebook</a:t>
            </a:r>
          </a:p>
          <a:p>
            <a:r>
              <a:rPr lang="en-IN" sz="2000" dirty="0"/>
              <a:t>Libraries: Pandas, Scikit Learn, Matplotlib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3578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15588C-23A4-4338-A446-E5C2BF2FD055}"/>
              </a:ext>
            </a:extLst>
          </p:cNvPr>
          <p:cNvSpPr/>
          <p:nvPr/>
        </p:nvSpPr>
        <p:spPr>
          <a:xfrm>
            <a:off x="-83976" y="-190500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DFF5FA-F051-4D9C-89AB-4C3DA1CB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099" y="-190500"/>
            <a:ext cx="9212850" cy="7048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59D1FC0-5E24-4177-9A26-A96BDD71C232}"/>
              </a:ext>
            </a:extLst>
          </p:cNvPr>
          <p:cNvSpPr txBox="1">
            <a:spLocks/>
          </p:cNvSpPr>
          <p:nvPr/>
        </p:nvSpPr>
        <p:spPr>
          <a:xfrm>
            <a:off x="497599" y="3010799"/>
            <a:ext cx="6696304" cy="2444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i="0" dirty="0">
                <a:effectLst/>
              </a:rPr>
              <a:t>K-means clustering is one of the simplest and popular unsupervised machine learning algorithms.</a:t>
            </a:r>
          </a:p>
          <a:p>
            <a:pPr algn="l"/>
            <a:r>
              <a:rPr lang="en-US" sz="2000" b="0" i="0" dirty="0">
                <a:effectLst/>
              </a:rPr>
              <a:t>K-means is a centroid-based algorithm, or a distance-based algorithm, where we calculate the distances to assign a point to a cluster. In K-Means, each cluster is associated with a centroid.</a:t>
            </a:r>
            <a:endParaRPr lang="en-IN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F4D2E-ACD9-40C7-AFD1-BADD78BB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99" y="1893550"/>
            <a:ext cx="10372564" cy="998373"/>
          </a:xfrm>
        </p:spPr>
        <p:txBody>
          <a:bodyPr>
            <a:normAutofit/>
          </a:bodyPr>
          <a:lstStyle/>
          <a:p>
            <a:r>
              <a:rPr lang="en-IN" sz="3200" dirty="0"/>
              <a:t>K-Means Clustering in Machine Learning:</a:t>
            </a:r>
          </a:p>
        </p:txBody>
      </p:sp>
    </p:spTree>
    <p:extLst>
      <p:ext uri="{BB962C8B-B14F-4D97-AF65-F5344CB8AC3E}">
        <p14:creationId xmlns:p14="http://schemas.microsoft.com/office/powerpoint/2010/main" val="246924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6ABADC-5857-452B-B0B4-FB6A8C66E4E7}"/>
              </a:ext>
            </a:extLst>
          </p:cNvPr>
          <p:cNvSpPr/>
          <p:nvPr/>
        </p:nvSpPr>
        <p:spPr>
          <a:xfrm>
            <a:off x="-83976" y="-190500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67FF30-4919-4D93-AD88-891C8D561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099" y="-190500"/>
            <a:ext cx="9212850" cy="7048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6F4D2E-ACD9-40C7-AFD1-BADD78BB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99" y="1893550"/>
            <a:ext cx="10372564" cy="998373"/>
          </a:xfrm>
        </p:spPr>
        <p:txBody>
          <a:bodyPr>
            <a:normAutofit/>
          </a:bodyPr>
          <a:lstStyle/>
          <a:p>
            <a:r>
              <a:rPr lang="en-IN" sz="3200" dirty="0"/>
              <a:t>K-Means Clustering in Machine Learning: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F9FDC-2D78-4EF8-86D7-4CDC92FE8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7"/>
          <a:stretch/>
        </p:blipFill>
        <p:spPr>
          <a:xfrm>
            <a:off x="2006889" y="2768446"/>
            <a:ext cx="4201886" cy="3653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51263-FECA-4F78-8495-0DC507773E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b="8297"/>
          <a:stretch/>
        </p:blipFill>
        <p:spPr>
          <a:xfrm>
            <a:off x="6640437" y="2762518"/>
            <a:ext cx="3942342" cy="3653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B1E12C-C12E-4B1B-82E7-320789A57EF3}"/>
              </a:ext>
            </a:extLst>
          </p:cNvPr>
          <p:cNvSpPr txBox="1">
            <a:spLocks/>
          </p:cNvSpPr>
          <p:nvPr/>
        </p:nvSpPr>
        <p:spPr>
          <a:xfrm rot="16200000">
            <a:off x="772591" y="3996662"/>
            <a:ext cx="1768549" cy="998373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8856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9D989-E42C-44F1-8D8A-264F76011857}"/>
              </a:ext>
            </a:extLst>
          </p:cNvPr>
          <p:cNvSpPr/>
          <p:nvPr/>
        </p:nvSpPr>
        <p:spPr>
          <a:xfrm>
            <a:off x="-83976" y="-190500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C0FB-4A1E-412B-B516-83C233920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099" y="-190500"/>
            <a:ext cx="9212850" cy="7048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59D1FC0-5E24-4177-9A26-A96BDD71C232}"/>
              </a:ext>
            </a:extLst>
          </p:cNvPr>
          <p:cNvSpPr txBox="1">
            <a:spLocks/>
          </p:cNvSpPr>
          <p:nvPr/>
        </p:nvSpPr>
        <p:spPr>
          <a:xfrm>
            <a:off x="497599" y="2891923"/>
            <a:ext cx="7806646" cy="3154314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i="0" dirty="0">
                <a:effectLst/>
              </a:rPr>
              <a:t>The elbow method is used to determine the optimal number of clusters in k-means clustering. The elbow method plots the value of the cost function produced by different values of </a:t>
            </a:r>
            <a:r>
              <a:rPr lang="en-US" sz="2000" b="0" i="1" dirty="0">
                <a:effectLst/>
              </a:rPr>
              <a:t>k</a:t>
            </a:r>
            <a:r>
              <a:rPr lang="en-US" sz="2000" b="0" i="0" dirty="0">
                <a:effectLst/>
              </a:rPr>
              <a:t>.</a:t>
            </a:r>
          </a:p>
          <a:p>
            <a:pPr algn="l"/>
            <a:r>
              <a:rPr lang="en-US" sz="2000" b="0" i="0" dirty="0">
                <a:effectLst/>
              </a:rPr>
              <a:t>As we know, if </a:t>
            </a:r>
            <a:r>
              <a:rPr lang="en-US" sz="2000" b="0" i="1" dirty="0">
                <a:effectLst/>
              </a:rPr>
              <a:t>k</a:t>
            </a:r>
            <a:r>
              <a:rPr lang="en-US" sz="2000" b="0" i="0" dirty="0">
                <a:effectLst/>
              </a:rPr>
              <a:t> increases, average distortion will decrease, each cluster will have fewer constituent instances, and the instances will be closer to their respective centroids. However, the improvements in average distortion will decline as </a:t>
            </a:r>
            <a:r>
              <a:rPr lang="en-US" sz="2000" b="0" i="1" dirty="0">
                <a:effectLst/>
              </a:rPr>
              <a:t>k</a:t>
            </a:r>
            <a:r>
              <a:rPr lang="en-US" sz="2000" b="0" i="0" dirty="0">
                <a:effectLst/>
              </a:rPr>
              <a:t> increases.</a:t>
            </a:r>
          </a:p>
          <a:p>
            <a:pPr algn="l"/>
            <a:r>
              <a:rPr lang="en-US" sz="2000" b="0" i="0" dirty="0">
                <a:effectLst/>
              </a:rPr>
              <a:t>The value of </a:t>
            </a:r>
            <a:r>
              <a:rPr lang="en-US" sz="2000" b="0" i="1" dirty="0">
                <a:effectLst/>
              </a:rPr>
              <a:t>k</a:t>
            </a:r>
            <a:r>
              <a:rPr lang="en-US" sz="2000" b="0" i="0" dirty="0">
                <a:effectLst/>
              </a:rPr>
              <a:t> at which improvement in distortion declines the most is called the elbow, at which we should stop dividing the data into further clusters.</a:t>
            </a:r>
            <a:endParaRPr lang="en-IN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6F4D2E-ACD9-40C7-AFD1-BADD78BB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99" y="1893550"/>
            <a:ext cx="10372564" cy="998373"/>
          </a:xfrm>
          <a:effectLst/>
        </p:spPr>
        <p:txBody>
          <a:bodyPr>
            <a:normAutofit/>
          </a:bodyPr>
          <a:lstStyle/>
          <a:p>
            <a:r>
              <a:rPr lang="en-IN" sz="3200" dirty="0"/>
              <a:t>The Elbow Method:</a:t>
            </a:r>
          </a:p>
        </p:txBody>
      </p:sp>
    </p:spTree>
    <p:extLst>
      <p:ext uri="{BB962C8B-B14F-4D97-AF65-F5344CB8AC3E}">
        <p14:creationId xmlns:p14="http://schemas.microsoft.com/office/powerpoint/2010/main" val="15880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AB30E1-EEBB-4A68-91B4-0BEF4597C867}"/>
              </a:ext>
            </a:extLst>
          </p:cNvPr>
          <p:cNvSpPr/>
          <p:nvPr/>
        </p:nvSpPr>
        <p:spPr>
          <a:xfrm>
            <a:off x="-83976" y="-190500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84AE8-7699-4EDD-97CD-91FD27BC2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099" y="-190500"/>
            <a:ext cx="9212850" cy="7048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6F4D2E-ACD9-40C7-AFD1-BADD78BB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99" y="1893550"/>
            <a:ext cx="10372564" cy="998373"/>
          </a:xfrm>
        </p:spPr>
        <p:txBody>
          <a:bodyPr>
            <a:normAutofit/>
          </a:bodyPr>
          <a:lstStyle/>
          <a:p>
            <a:r>
              <a:rPr lang="en-IN" sz="3200" dirty="0"/>
              <a:t>The Elbow Method: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655D2-742C-45F4-8038-FD419099B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4" y="2792170"/>
            <a:ext cx="5523723" cy="368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B58B5-EB67-48DF-B150-6E67385C5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4" b="94064" l="122" r="985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06" y="2067916"/>
            <a:ext cx="6086000" cy="48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F71947-79D5-49E0-9EA8-9D471B08DB3B}"/>
              </a:ext>
            </a:extLst>
          </p:cNvPr>
          <p:cNvSpPr/>
          <p:nvPr/>
        </p:nvSpPr>
        <p:spPr>
          <a:xfrm>
            <a:off x="0" y="-228599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74E63-9840-4D2D-9658-CAADE44E1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100" y="-76199"/>
            <a:ext cx="9212850" cy="704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977C7-C2AC-466B-819B-9FC7361E2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47" y="1136073"/>
            <a:ext cx="9137791" cy="341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A66B3BE-FD0F-4212-9958-5DE767AD1BB5}"/>
              </a:ext>
            </a:extLst>
          </p:cNvPr>
          <p:cNvSpPr txBox="1">
            <a:spLocks/>
          </p:cNvSpPr>
          <p:nvPr/>
        </p:nvSpPr>
        <p:spPr>
          <a:xfrm>
            <a:off x="614141" y="460663"/>
            <a:ext cx="2112818" cy="998373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Iris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0CE75E-0F0B-4BC1-8312-82C4A10F6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2"/>
          <a:stretch/>
        </p:blipFill>
        <p:spPr>
          <a:xfrm>
            <a:off x="1943247" y="4242955"/>
            <a:ext cx="9137791" cy="278822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950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F71947-79D5-49E0-9EA8-9D471B08DB3B}"/>
              </a:ext>
            </a:extLst>
          </p:cNvPr>
          <p:cNvSpPr/>
          <p:nvPr/>
        </p:nvSpPr>
        <p:spPr>
          <a:xfrm>
            <a:off x="0" y="-228599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74E63-9840-4D2D-9658-CAADE44E1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41100" y="-76199"/>
            <a:ext cx="9212850" cy="7048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A66B3BE-FD0F-4212-9958-5DE767AD1BB5}"/>
              </a:ext>
            </a:extLst>
          </p:cNvPr>
          <p:cNvSpPr txBox="1">
            <a:spLocks/>
          </p:cNvSpPr>
          <p:nvPr/>
        </p:nvSpPr>
        <p:spPr>
          <a:xfrm>
            <a:off x="442904" y="994718"/>
            <a:ext cx="3661506" cy="4585199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dirty="0"/>
              <a:t>Let’s quickly dive into Jupyter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B9E6D-BF40-436E-87ED-3A9CF6F9F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8379" y="6437427"/>
            <a:ext cx="2958379" cy="223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F71947-79D5-49E0-9EA8-9D471B08DB3B}"/>
              </a:ext>
            </a:extLst>
          </p:cNvPr>
          <p:cNvSpPr/>
          <p:nvPr/>
        </p:nvSpPr>
        <p:spPr>
          <a:xfrm>
            <a:off x="0" y="-228599"/>
            <a:ext cx="12637926" cy="7200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74E63-9840-4D2D-9658-CAADE44E1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6"/>
          <a:stretch/>
        </p:blipFill>
        <p:spPr>
          <a:xfrm flipH="1">
            <a:off x="3309927" y="-95250"/>
            <a:ext cx="9212850" cy="7048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A66B3BE-FD0F-4212-9958-5DE767AD1BB5}"/>
              </a:ext>
            </a:extLst>
          </p:cNvPr>
          <p:cNvSpPr txBox="1">
            <a:spLocks/>
          </p:cNvSpPr>
          <p:nvPr/>
        </p:nvSpPr>
        <p:spPr>
          <a:xfrm>
            <a:off x="442782" y="1766333"/>
            <a:ext cx="3603822" cy="1070345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3470CA-0C92-4E44-9CC4-81ABF0B8E006}"/>
              </a:ext>
            </a:extLst>
          </p:cNvPr>
          <p:cNvSpPr txBox="1">
            <a:spLocks/>
          </p:cNvSpPr>
          <p:nvPr/>
        </p:nvSpPr>
        <p:spPr>
          <a:xfrm>
            <a:off x="525910" y="2912878"/>
            <a:ext cx="10531095" cy="1070345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cap="none" dirty="0"/>
              <a:t>Please post in the comment section for queries &amp; suggestions.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6132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251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Get Started with 3D</vt:lpstr>
      <vt:lpstr>The Sparks Foundation</vt:lpstr>
      <vt:lpstr>PowerPoint Presentation</vt:lpstr>
      <vt:lpstr>K-Means Clustering in Machine Learning:</vt:lpstr>
      <vt:lpstr>K-Means Clustering in Machine Learning:</vt:lpstr>
      <vt:lpstr>The Elbow Method:</vt:lpstr>
      <vt:lpstr>The Elbow Method: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Sparks Foundation</dc:title>
  <dc:creator>specialsagar31@gmail.com</dc:creator>
  <cp:lastModifiedBy>specialsagar31@gmail.com</cp:lastModifiedBy>
  <cp:revision>2</cp:revision>
  <dcterms:created xsi:type="dcterms:W3CDTF">2021-10-07T20:54:41Z</dcterms:created>
  <dcterms:modified xsi:type="dcterms:W3CDTF">2021-10-08T07:46:37Z</dcterms:modified>
</cp:coreProperties>
</file>